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1" r:id="rId1"/>
  </p:sldMasterIdLst>
  <p:notesMasterIdLst>
    <p:notesMasterId r:id="rId17"/>
  </p:notesMasterIdLst>
  <p:sldIdLst>
    <p:sldId id="581" r:id="rId2"/>
    <p:sldId id="580" r:id="rId3"/>
    <p:sldId id="596" r:id="rId4"/>
    <p:sldId id="583" r:id="rId5"/>
    <p:sldId id="584" r:id="rId6"/>
    <p:sldId id="586" r:id="rId7"/>
    <p:sldId id="582" r:id="rId8"/>
    <p:sldId id="585" r:id="rId9"/>
    <p:sldId id="587" r:id="rId10"/>
    <p:sldId id="589" r:id="rId11"/>
    <p:sldId id="588" r:id="rId12"/>
    <p:sldId id="591" r:id="rId13"/>
    <p:sldId id="592" r:id="rId14"/>
    <p:sldId id="593" r:id="rId15"/>
    <p:sldId id="59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6EA42A-12F8-0932-E01C-68A7C7F168BC}" name="Omar Khan" initials="OK" userId="S::OMKH1@hscic.gov.uk::74097202-294d-4535-934b-336a637850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8"/>
    <p:restoredTop sz="94694"/>
  </p:normalViewPr>
  <p:slideViewPr>
    <p:cSldViewPr snapToGrid="0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4BAC748F-DEA2-2952-F89D-7E96B9990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>
            <a:extLst>
              <a:ext uri="{FF2B5EF4-FFF2-40B4-BE49-F238E27FC236}">
                <a16:creationId xmlns:a16="http://schemas.microsoft.com/office/drawing/2014/main" id="{87ACEBD8-9569-ACA9-F09E-2BACAD649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:notes">
            <a:extLst>
              <a:ext uri="{FF2B5EF4-FFF2-40B4-BE49-F238E27FC236}">
                <a16:creationId xmlns:a16="http://schemas.microsoft.com/office/drawing/2014/main" id="{A0E430A2-4200-AB02-22C1-415105594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84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410648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305309" y="6553199"/>
            <a:ext cx="886691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 + subhead + text">
  <p:cSld name="3 Picture Column + subhead +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95325" y="833920"/>
            <a:ext cx="9180513" cy="59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1117975" y="2011486"/>
            <a:ext cx="2749496" cy="237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3"/>
          </p:nvPr>
        </p:nvSpPr>
        <p:spPr>
          <a:xfrm>
            <a:off x="4105499" y="2011487"/>
            <a:ext cx="2760757" cy="237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>
            <a:spLocks noGrp="1"/>
          </p:cNvSpPr>
          <p:nvPr>
            <p:ph type="pic" idx="4"/>
          </p:nvPr>
        </p:nvSpPr>
        <p:spPr>
          <a:xfrm>
            <a:off x="7073358" y="2011488"/>
            <a:ext cx="2772000" cy="237599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3991767" y="1995262"/>
            <a:ext cx="0" cy="4068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6" name="Google Shape;96;p14"/>
          <p:cNvCxnSpPr/>
          <p:nvPr/>
        </p:nvCxnSpPr>
        <p:spPr>
          <a:xfrm>
            <a:off x="6978852" y="2001787"/>
            <a:ext cx="0" cy="4068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640975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1338561" y="6553199"/>
            <a:ext cx="85344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1105934" y="45593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5"/>
          </p:nvPr>
        </p:nvSpPr>
        <p:spPr>
          <a:xfrm>
            <a:off x="1105934" y="51453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6"/>
          </p:nvPr>
        </p:nvSpPr>
        <p:spPr>
          <a:xfrm>
            <a:off x="4105499" y="45859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7"/>
          </p:nvPr>
        </p:nvSpPr>
        <p:spPr>
          <a:xfrm>
            <a:off x="4105499" y="51719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8"/>
          </p:nvPr>
        </p:nvSpPr>
        <p:spPr>
          <a:xfrm>
            <a:off x="7073358" y="45593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9"/>
          </p:nvPr>
        </p:nvSpPr>
        <p:spPr>
          <a:xfrm>
            <a:off x="7073358" y="51453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lain text">
  <p:cSld name="Title &amp; plain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4640" y="841448"/>
            <a:ext cx="9161198" cy="68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353801" y="655319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92200" y="1989138"/>
            <a:ext cx="8783638" cy="403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622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umber 2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092201" y="1989138"/>
            <a:ext cx="8783638" cy="278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Calibri"/>
              <a:buNone/>
              <a:defRPr sz="7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092201" y="4777380"/>
            <a:ext cx="878363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55784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>
  <p:cSld name="Two column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722313" y="1995262"/>
            <a:ext cx="4463444" cy="474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Century Gothic"/>
              <a:buAutoNum type="arabicPeriod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Century Gothic"/>
              <a:buAutoNum type="arabicPeriod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Century Gothic"/>
              <a:buAutoNum type="arabicPeriod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" y="6586449"/>
            <a:ext cx="3707476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388" y="833919"/>
            <a:ext cx="9160450" cy="90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5412394" y="1995262"/>
            <a:ext cx="4463444" cy="474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Century Gothic"/>
              <a:buAutoNum type="arabicPeriod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Century Gothic"/>
              <a:buAutoNum type="arabicPeriod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Century Gothic"/>
              <a:buAutoNum type="arabicPeriod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-head">
  <p:cSld name="2 column with sub-head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5326" y="1993270"/>
            <a:ext cx="4450339" cy="5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95325" y="2536371"/>
            <a:ext cx="4450340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" y="6586449"/>
            <a:ext cx="2859578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371811" y="6553199"/>
            <a:ext cx="820189" cy="33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95325" y="838200"/>
            <a:ext cx="9180513" cy="83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425499" y="1993270"/>
            <a:ext cx="4450339" cy="5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5425498" y="2536371"/>
            <a:ext cx="4450340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content + bullet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121703" y="1995261"/>
            <a:ext cx="3401064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4684866" y="1995261"/>
            <a:ext cx="5195997" cy="395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2170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410648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1321935" y="6534297"/>
            <a:ext cx="870065" cy="32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695325" y="818679"/>
            <a:ext cx="9180513" cy="97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PT Sans"/>
              <a:buNone/>
            </a:pPr>
            <a:r>
              <a:rPr lang="en-GB" sz="3600" b="0" i="0">
                <a:solidFill>
                  <a:srgbClr val="009EB4"/>
                </a:solidFill>
                <a:latin typeface="PT Sans"/>
                <a:ea typeface="PT Sans"/>
                <a:cs typeface="PT Sans"/>
                <a:sym typeface="PT Sans"/>
              </a:rPr>
              <a:t>Click to edit Master title style</a:t>
            </a:r>
            <a:endParaRPr sz="3600" b="0" i="0">
              <a:solidFill>
                <a:srgbClr val="009E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3906981" y="1995261"/>
            <a:ext cx="5968857" cy="455064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906982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172305" y="6553199"/>
            <a:ext cx="10196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121703" y="1995261"/>
            <a:ext cx="2785278" cy="148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695325" y="818679"/>
            <a:ext cx="9180513" cy="67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PT Sans"/>
              <a:buNone/>
            </a:pPr>
            <a:r>
              <a:rPr lang="en-GB" sz="3600" b="0" i="0">
                <a:solidFill>
                  <a:srgbClr val="009EB4"/>
                </a:solidFill>
                <a:latin typeface="PT Sans"/>
                <a:ea typeface="PT Sans"/>
                <a:cs typeface="PT Sans"/>
                <a:sym typeface="PT Sans"/>
              </a:rPr>
              <a:t>Click to edit Master title style</a:t>
            </a:r>
            <a:endParaRPr sz="3600" b="0" i="0">
              <a:solidFill>
                <a:srgbClr val="009E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2">
  <p:cSld name="Picture with Caption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121706" y="549884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092200" y="1304925"/>
            <a:ext cx="8783638" cy="4193922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121706" y="606558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23855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1305309" y="6573625"/>
            <a:ext cx="886691" cy="2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sub head">
  <p:cSld name="3 Column with sub hea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695325" y="833920"/>
            <a:ext cx="9180513" cy="78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1105934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2"/>
          </p:nvPr>
        </p:nvSpPr>
        <p:spPr>
          <a:xfrm>
            <a:off x="1108825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3"/>
          </p:nvPr>
        </p:nvSpPr>
        <p:spPr>
          <a:xfrm>
            <a:off x="4089236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4"/>
          </p:nvPr>
        </p:nvSpPr>
        <p:spPr>
          <a:xfrm>
            <a:off x="7082067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84" name="Google Shape;84;p13"/>
          <p:cNvCxnSpPr/>
          <p:nvPr/>
        </p:nvCxnSpPr>
        <p:spPr>
          <a:xfrm>
            <a:off x="3992143" y="2035037"/>
            <a:ext cx="0" cy="4176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85" name="Google Shape;85;p13"/>
          <p:cNvCxnSpPr/>
          <p:nvPr/>
        </p:nvCxnSpPr>
        <p:spPr>
          <a:xfrm>
            <a:off x="6962227" y="2035037"/>
            <a:ext cx="0" cy="4176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1" y="6586450"/>
            <a:ext cx="359109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3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5"/>
          </p:nvPr>
        </p:nvSpPr>
        <p:spPr>
          <a:xfrm>
            <a:off x="4089236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6"/>
          </p:nvPr>
        </p:nvSpPr>
        <p:spPr>
          <a:xfrm>
            <a:off x="7082067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5325" y="833919"/>
            <a:ext cx="9180513" cy="97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03313" y="1987605"/>
            <a:ext cx="877252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3"/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388437" y="6553199"/>
            <a:ext cx="7869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85908" y="196391"/>
            <a:ext cx="1936046" cy="13240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L="800100" marR="0" lvl="1" indent="-32067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tabLst/>
        <a:defRPr sz="20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1204913" marR="0" lvl="3" indent="-29845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ourier New" panose="02070309020205020404" pitchFamily="49" charset="0"/>
        <a:buChar char="o"/>
        <a:tabLst/>
        <a:defRPr sz="18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orient="horz" pos="1253">
          <p15:clr>
            <a:srgbClr val="F26B43"/>
          </p15:clr>
        </p15:guide>
        <p15:guide id="3" pos="688">
          <p15:clr>
            <a:srgbClr val="F26B43"/>
          </p15:clr>
        </p15:guide>
        <p15:guide id="4" pos="6221">
          <p15:clr>
            <a:srgbClr val="F26B43"/>
          </p15:clr>
        </p15:guide>
        <p15:guide id="5" orient="horz" pos="4247">
          <p15:clr>
            <a:srgbClr val="F26B43"/>
          </p15:clr>
        </p15:guide>
        <p15:guide id="6" pos="6425">
          <p15:clr>
            <a:srgbClr val="F26B43"/>
          </p15:clr>
        </p15:guide>
        <p15:guide id="7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nfluence.ihtsdotools.org/display/DOCEXTPG/4.4.1+National+Edition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fleming9/interopen-hac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pi-server.hackathon-2025.dc4h.link/fhir" TargetMode="External"/><Relationship Id="rId2" Type="http://schemas.openxmlformats.org/officeDocument/2006/relationships/hyperlink" Target="https://ontoserver.hackathon-2025.dc4h.link/fhi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toserver.csiro.au/shrimp/launch.html?iss=https://ontoserver.hackathon-2025.dc4h.link/fhir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toserver.csiro.au/snapper/?iss=https://ontoserver.hackathon-2025.dc4h.link/fhi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hncbc.github.io/lform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lhcformbuilder.nlm.nih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aehrc/smart-form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interopenhack/interopen2025hack/collection/4yd7a83/hackathons" TargetMode="External"/><Relationship Id="rId2" Type="http://schemas.openxmlformats.org/officeDocument/2006/relationships/hyperlink" Target="https://github.com/NHSDigital/terminologyser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builder.nlm.nih.gov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92792751-6AA7-2C68-B4C5-89B0BD39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">
            <a:extLst>
              <a:ext uri="{FF2B5EF4-FFF2-40B4-BE49-F238E27FC236}">
                <a16:creationId xmlns:a16="http://schemas.microsoft.com/office/drawing/2014/main" id="{1E6F68B5-920C-A329-DF15-B222DEC2A1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">
            <a:extLst>
              <a:ext uri="{FF2B5EF4-FFF2-40B4-BE49-F238E27FC236}">
                <a16:creationId xmlns:a16="http://schemas.microsoft.com/office/drawing/2014/main" id="{D13722EC-2541-E356-58E6-EA2FF32B75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990" y="1304926"/>
            <a:ext cx="6702161" cy="4583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">
            <a:extLst>
              <a:ext uri="{FF2B5EF4-FFF2-40B4-BE49-F238E27FC236}">
                <a16:creationId xmlns:a16="http://schemas.microsoft.com/office/drawing/2014/main" id="{13D39F1D-5DF1-D33D-E1B3-1DD821FCF87B}"/>
              </a:ext>
            </a:extLst>
          </p:cNvPr>
          <p:cNvSpPr txBox="1"/>
          <p:nvPr/>
        </p:nvSpPr>
        <p:spPr>
          <a:xfrm>
            <a:off x="7951033" y="2551800"/>
            <a:ext cx="4162400" cy="145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SzPts val="2700"/>
            </a:pPr>
            <a:r>
              <a:rPr lang="en" sz="3600" dirty="0">
                <a:solidFill>
                  <a:srgbClr val="FFFFFF"/>
                </a:solidFill>
                <a:latin typeface="Calibri"/>
                <a:ea typeface="Century Gothic"/>
                <a:cs typeface="Century Gothic"/>
                <a:sym typeface="Century Gothic"/>
              </a:rPr>
              <a:t>Introduction to the hack</a:t>
            </a:r>
          </a:p>
        </p:txBody>
      </p:sp>
      <p:sp>
        <p:nvSpPr>
          <p:cNvPr id="274" name="Google Shape;274;p1">
            <a:extLst>
              <a:ext uri="{FF2B5EF4-FFF2-40B4-BE49-F238E27FC236}">
                <a16:creationId xmlns:a16="http://schemas.microsoft.com/office/drawing/2014/main" id="{25344BE1-946F-B1A9-AC66-96A8D0F8D988}"/>
              </a:ext>
            </a:extLst>
          </p:cNvPr>
          <p:cNvSpPr txBox="1"/>
          <p:nvPr/>
        </p:nvSpPr>
        <p:spPr>
          <a:xfrm>
            <a:off x="7984847" y="5011139"/>
            <a:ext cx="4519385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SzPts val="1600"/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Dougal Fleming (Dedalus)</a:t>
            </a:r>
          </a:p>
          <a:p>
            <a:pPr defTabSz="1219170">
              <a:buSzPts val="1600"/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Steve Harris (NHS England)</a:t>
            </a:r>
          </a:p>
          <a:p>
            <a:pPr defTabSz="1219170">
              <a:buSzPts val="1600"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089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9C648-631D-9908-E5E9-D42597329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1995262"/>
            <a:ext cx="10239977" cy="4746851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Example national editions</a:t>
            </a:r>
          </a:p>
          <a:p>
            <a:pPr marL="88900" indent="0">
              <a:buNone/>
            </a:pPr>
            <a:endParaRPr lang="en-US" dirty="0">
              <a:hlinkClick r:id="rId2"/>
            </a:endParaRPr>
          </a:p>
          <a:p>
            <a:pPr marL="88900" indent="0">
              <a:buNone/>
            </a:pP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88900" indent="0">
              <a:buNone/>
            </a:pPr>
            <a:r>
              <a:rPr lang="en-US" dirty="0">
                <a:hlinkClick r:id="rId2"/>
              </a:rPr>
              <a:t>https://confluence.ihtsdotools.org/display/DOCEXTPG/4.4.1+National+Editions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ADE3B-2D74-A369-3898-073E3331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SNOMED terminology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AD9B0-0ED4-9EDE-8930-DD0DBD24AD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98327" y="1971719"/>
            <a:ext cx="4463444" cy="3372385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UK Edition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0A07C-96EA-FCB7-A6AB-962997A8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8" y="2554478"/>
            <a:ext cx="3563962" cy="355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0116B-B7CA-4D95-C48C-0A91B78B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" y="3076309"/>
            <a:ext cx="6822230" cy="13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3A00-3C3B-6E02-EC48-499E406C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40" y="841448"/>
            <a:ext cx="10562960" cy="682552"/>
          </a:xfrm>
        </p:spPr>
        <p:txBody>
          <a:bodyPr/>
          <a:lstStyle/>
          <a:p>
            <a:r>
              <a:rPr lang="en-US" dirty="0"/>
              <a:t>SNOMED International Patient Summary (IPS)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4EBA2-98E6-C525-4FA4-9AC5F8D3E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10437648" cy="4030662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esigned to standardize and record basic medical data that includes the most important clinical information to patient safety and healthcare. 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The SNOMED CT IPS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refset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terms have been harmonized with and supports the contents of the HL7 International Patient Summary (HL7 IPS) and CEN's European Standard for the Patient Summary.</a:t>
            </a:r>
          </a:p>
          <a:p>
            <a:endParaRPr lang="en-US" dirty="0"/>
          </a:p>
          <a:p>
            <a:r>
              <a:rPr lang="en-GB" b="0" i="0" dirty="0">
                <a:solidFill>
                  <a:srgbClr val="4F6B72"/>
                </a:solidFill>
                <a:effectLst/>
                <a:latin typeface="Tahoma" panose="020B0604030504040204" pitchFamily="34" charset="0"/>
              </a:rPr>
              <a:t>IPS has 11,380</a:t>
            </a:r>
            <a:r>
              <a:rPr lang="en-US" b="0" i="0" dirty="0">
                <a:solidFill>
                  <a:srgbClr val="4F6B72"/>
                </a:solidFill>
                <a:effectLst/>
                <a:latin typeface="Tahoma" panose="020B0604030504040204" pitchFamily="34" charset="0"/>
              </a:rPr>
              <a:t> terms vs. UK SNOMED 1,116,441 terms</a:t>
            </a:r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3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1CD1-A910-4314-3DF0-9CCE520A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B937-D01A-EA65-D6AD-856EA6D2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with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355EB-4B3D-9224-489C-4F5C0499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5171966" cy="403066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 principle: </a:t>
            </a:r>
          </a:p>
          <a:p>
            <a:pPr marL="228600" indent="0"/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0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end both (detail and IPS)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Which IPS concept to use?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6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A0AF-2723-E320-54E4-0FDDCA8C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BA8F-B668-9314-4D37-6FBB33C6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with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A514C-BF77-5BA1-4CC3-168CC7048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5171966" cy="403066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 principle: </a:t>
            </a:r>
          </a:p>
          <a:p>
            <a:pPr marL="228600" indent="0"/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0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end both (detail and IPS)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Which IPS concept to use?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" name="Picture 4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AEF21BE4-E625-1670-CFD5-FBCC0028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78" y="1687160"/>
            <a:ext cx="4563811" cy="45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C06C-A47C-1B4C-A6BB-194EB1AD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1071-C2FD-DC27-B032-8FE59E84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388A-4224-0CC9-1471-2F88FCA90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10174890" cy="4030662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bottom(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ancestorof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230400008 | Opercular epilepsy | AND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memberof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816080008 | International Patient Summary |)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ka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!!&lt;(&gt;230400008 AND ^816080008)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Generalised: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!!&lt;(&gt;</a:t>
            </a:r>
            <a:r>
              <a:rPr lang="en-GB" i="1" dirty="0" err="1">
                <a:solidFill>
                  <a:schemeClr val="accent3"/>
                </a:solidFill>
                <a:effectLst/>
                <a:latin typeface="Helvetica" pitchFamily="2" charset="0"/>
              </a:rPr>
              <a:t>uk</a:t>
            </a:r>
            <a:r>
              <a:rPr lang="en-GB" i="1" dirty="0">
                <a:solidFill>
                  <a:schemeClr val="accent3"/>
                </a:solidFill>
                <a:effectLst/>
                <a:latin typeface="Helvetica" pitchFamily="2" charset="0"/>
              </a:rPr>
              <a:t>-</a:t>
            </a:r>
            <a:r>
              <a:rPr lang="en-GB" i="1" dirty="0" err="1">
                <a:solidFill>
                  <a:schemeClr val="accent3"/>
                </a:solidFill>
                <a:effectLst/>
                <a:latin typeface="Helvetica" pitchFamily="2" charset="0"/>
              </a:rPr>
              <a:t>snomed</a:t>
            </a:r>
            <a:r>
              <a:rPr lang="en-GB" i="1" dirty="0">
                <a:solidFill>
                  <a:schemeClr val="accent3"/>
                </a:solidFill>
                <a:effectLst/>
                <a:latin typeface="Helvetica" pitchFamily="2" charset="0"/>
              </a:rPr>
              <a:t>-code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AND ^816080008)</a:t>
            </a: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" name="Picture 4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DEDCF8CD-36A0-F088-A31D-A29875BD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527" y="3639206"/>
            <a:ext cx="1380301" cy="13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0CA9-34AD-95D3-60E8-B5731BEE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FB821-8B12-5073-4D0F-B601FB6F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CB36F-2872-6859-4CED-44CBA262F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Immunization data etc. description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CEC0-7BAB-5F77-9049-D4CA36E68F6F}"/>
              </a:ext>
            </a:extLst>
          </p:cNvPr>
          <p:cNvSpPr txBox="1"/>
          <p:nvPr/>
        </p:nvSpPr>
        <p:spPr>
          <a:xfrm rot="1441782">
            <a:off x="1881553" y="2567372"/>
            <a:ext cx="7764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Steve – can you insert</a:t>
            </a:r>
          </a:p>
          <a:p>
            <a:r>
              <a:rPr lang="en-US" sz="4800" dirty="0">
                <a:solidFill>
                  <a:srgbClr val="FF0000"/>
                </a:solidFill>
              </a:rPr>
              <a:t>The content pieces here</a:t>
            </a:r>
          </a:p>
          <a:p>
            <a:r>
              <a:rPr lang="en-US" sz="4800" dirty="0">
                <a:solidFill>
                  <a:srgbClr val="FF0000"/>
                </a:solidFill>
              </a:rPr>
              <a:t>And present this bit</a:t>
            </a:r>
          </a:p>
        </p:txBody>
      </p:sp>
    </p:spTree>
    <p:extLst>
      <p:ext uri="{BB962C8B-B14F-4D97-AF65-F5344CB8AC3E}">
        <p14:creationId xmlns:p14="http://schemas.microsoft.com/office/powerpoint/2010/main" val="93893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9C7FD-5EA4-54C9-B5C7-087FD76D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8863123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https://github.com/dfleming9/interopen-hack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BB7D3-EC67-641C-280A-E3EAFFC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6AB7C-9438-FD13-3921-525641D7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57" y="2589705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3DD2-4727-341B-B7FB-3DBD0BDF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38AC8-E374-6235-BA89-EBA43F19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8863123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/>
              <a:t>Ontoserver</a:t>
            </a:r>
            <a:r>
              <a:rPr lang="en-US" dirty="0"/>
              <a:t> sandpit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https://ontoserver.hackathon-2025.dc4h.link/fhir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Open access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43AEEC-3094-C5DA-EC9B-BAE4E799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Toys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DD792E-8E47-9BC5-B1D3-227D5D1ECFD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7305" y="4112495"/>
            <a:ext cx="6138475" cy="250644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HAPI FHIR Server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https://hapi-server.hackathon-2025.dc4h.link/fhir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Open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4BEB1-F49E-7774-4D2D-8241C30C9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46" y="4152420"/>
            <a:ext cx="2458522" cy="242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E1BD6-22E8-D1BB-D27A-9B0134F45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764" y="1201333"/>
            <a:ext cx="2423004" cy="24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1B3B0-87C7-0180-1877-D61E2EF44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D4325-7359-F4AD-0188-0C316A6A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12363067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Shrimp (terminology browser)</a:t>
            </a:r>
          </a:p>
          <a:p>
            <a:pPr marL="228600" indent="0">
              <a:buNone/>
            </a:pPr>
            <a:r>
              <a:rPr lang="en-US" dirty="0">
                <a:hlinkClick r:id="rId2"/>
              </a:rPr>
              <a:t>https://ontoserver.csiro.au/shrimp/launch.html?iss=https://ontoserver.hackathon-2025.dc4h.link/fhir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69235-C0CE-2660-B275-915F8FE1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7B82-EEDB-1DCF-3727-32B2ECA7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71" y="2975293"/>
            <a:ext cx="3346177" cy="33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6862-5EB1-8603-63B3-44C37EAC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B54C4-C1C7-4807-2A8F-EC6EF3FD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12363067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Snapper (terminology authoring)</a:t>
            </a:r>
          </a:p>
          <a:p>
            <a:pPr marL="228600" indent="0">
              <a:buNone/>
            </a:pPr>
            <a:r>
              <a:rPr lang="en-US" dirty="0">
                <a:hlinkClick r:id="rId2"/>
              </a:rPr>
              <a:t>https://ontoserver.csiro.au/snapper/?iss=https://ontoserver.hackathon-2025.dc4h.link/fhir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13AA3-AB34-C663-89E1-54BF8873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D16D5-FA6A-882F-A174-9DA6A7BE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33" y="2843668"/>
            <a:ext cx="3474776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4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715D32-9CC5-E761-91CC-3777D06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15EA4-8274-61DD-DAB4-3F6BC2A40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https://lhcformbuilder.nlm.nih.gov/</a:t>
            </a:r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http://lhncbc.github.io/lforms/</a:t>
            </a:r>
            <a:endParaRPr lang="en-GB" dirty="0">
              <a:solidFill>
                <a:srgbClr val="0052CC"/>
              </a:solidFill>
              <a:latin typeface="-apple-system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https://github.com/aehrc/smart-forms</a:t>
            </a:r>
            <a:endParaRPr lang="en-GB" dirty="0">
              <a:solidFill>
                <a:srgbClr val="0052CC"/>
              </a:solidFill>
              <a:latin typeface="-apple-system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E3DD-AF46-5663-1EA4-835AF6CC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9" y="5082639"/>
            <a:ext cx="1482616" cy="1497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76A97-2426-57E6-70E8-41DD602B1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530" y="3158352"/>
            <a:ext cx="1482616" cy="1477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8B3B8-9837-40FA-8DE2-ACA8256A9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381" y="1524000"/>
            <a:ext cx="1487494" cy="14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7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6C8C-2482-6BBF-BB91-38884DF43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10007-6086-79D0-834B-916B3BD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268D8-99FA-7A35-5D8E-B00581DDD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Terminology Content (latest versions)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SNOMED UK (with added IPS)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dm+d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ICD10/NICIP/HPO etc.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FHIR R4 </a:t>
            </a:r>
            <a:r>
              <a:rPr lang="en-US" dirty="0" err="1"/>
              <a:t>CodeSystems</a:t>
            </a:r>
            <a:r>
              <a:rPr lang="en-US" dirty="0"/>
              <a:t>/</a:t>
            </a:r>
            <a:r>
              <a:rPr lang="en-US" dirty="0" err="1"/>
              <a:t>ValueSets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Loinc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Ask if you need more … or load it yourself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1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C631-681A-9765-880F-CA0C34B1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49DF6-D1DC-6979-FE50-4049BCE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79F50-D85A-3A1E-63CA-70D82226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Postman Collections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r>
              <a:rPr lang="en-US" dirty="0">
                <a:hlinkClick r:id="rId2"/>
              </a:rPr>
              <a:t>https://github.com/NHSDigital/terminologyserver</a:t>
            </a:r>
            <a:endParaRPr lang="en-US" dirty="0"/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228600" indent="0"/>
            <a:r>
              <a:rPr lang="en-US" dirty="0">
                <a:hlinkClick r:id="rId3"/>
              </a:rPr>
              <a:t>https://www.postman.com/interopenhack/interopen2025hack/collection/4yd7a83/hackathons</a:t>
            </a:r>
            <a:r>
              <a:rPr lang="en-US" dirty="0"/>
              <a:t> </a:t>
            </a:r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055C2-618D-B790-E1D3-E5A8FA3F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838" y="4823503"/>
            <a:ext cx="1944414" cy="1931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0F065-75BD-20D9-72B6-EF9D5015E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75" y="1901305"/>
            <a:ext cx="2110151" cy="21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00DD-D037-CF8B-FAFF-7DFC4976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Forms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E573-39E6-3A64-8A8D-93652155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60" y="1437821"/>
            <a:ext cx="71247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F17B1-46B3-8859-4F95-0B80B81D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0" y="3191554"/>
            <a:ext cx="6783037" cy="22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0E042-F993-DD94-10A4-0CEE6C2E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53" y="5799869"/>
            <a:ext cx="7772400" cy="744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5D9982-355C-8B7B-2E48-A04B135EB8D6}"/>
              </a:ext>
            </a:extLst>
          </p:cNvPr>
          <p:cNvSpPr txBox="1"/>
          <p:nvPr/>
        </p:nvSpPr>
        <p:spPr>
          <a:xfrm>
            <a:off x="8735835" y="4334906"/>
            <a:ext cx="273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https://formbuilder.nlm.nih.gov/#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4435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Layout">
  <a:themeElements>
    <a:clrScheme name="INTEROpen">
      <a:dk1>
        <a:srgbClr val="003B53"/>
      </a:dk1>
      <a:lt1>
        <a:srgbClr val="FFFFFF"/>
      </a:lt1>
      <a:dk2>
        <a:srgbClr val="003B53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009EB4"/>
      </a:accent4>
      <a:accent5>
        <a:srgbClr val="54849A"/>
      </a:accent5>
      <a:accent6>
        <a:srgbClr val="7F7F7F"/>
      </a:accent6>
      <a:hlink>
        <a:srgbClr val="00A1B6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423</Words>
  <Application>Microsoft Macintosh PowerPoint</Application>
  <PresentationFormat>Widescreen</PresentationFormat>
  <Paragraphs>105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Calibri</vt:lpstr>
      <vt:lpstr>Century Gothic</vt:lpstr>
      <vt:lpstr>Courier New</vt:lpstr>
      <vt:lpstr>Helvetica</vt:lpstr>
      <vt:lpstr>Noto Sans Symbols</vt:lpstr>
      <vt:lpstr>PT Sans</vt:lpstr>
      <vt:lpstr>Tahoma</vt:lpstr>
      <vt:lpstr>Master Layout</vt:lpstr>
      <vt:lpstr>PowerPoint Presentation</vt:lpstr>
      <vt:lpstr>Git repo</vt:lpstr>
      <vt:lpstr>Shared Toys</vt:lpstr>
      <vt:lpstr>Useful Tools</vt:lpstr>
      <vt:lpstr>Useful Tools</vt:lpstr>
      <vt:lpstr>Questionnaire Tools</vt:lpstr>
      <vt:lpstr>Content</vt:lpstr>
      <vt:lpstr>Examples</vt:lpstr>
      <vt:lpstr>Starter Forms Demo</vt:lpstr>
      <vt:lpstr>Sharing SNOMED terminology</vt:lpstr>
      <vt:lpstr>SNOMED International Patient Summary (IPS)</vt:lpstr>
      <vt:lpstr>Interoperability with terminology</vt:lpstr>
      <vt:lpstr>Interoperability with terminology</vt:lpstr>
      <vt:lpstr>ECL</vt:lpstr>
      <vt:lpstr>Content contd.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Dougal Fleming</cp:lastModifiedBy>
  <cp:revision>13</cp:revision>
  <dcterms:modified xsi:type="dcterms:W3CDTF">2025-01-23T06:53:16Z</dcterms:modified>
</cp:coreProperties>
</file>